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80" r:id="rId9"/>
    <p:sldId id="290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/>
          <a:lstStyle/>
          <a:p>
            <a:r>
              <a:rPr lang="ru-RU" dirty="0"/>
              <a:t>Нормативные основы защиты прав детства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80920" cy="42484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К основным международным документам ЮНИСЕФ, касающимся прав детей относятся: </a:t>
            </a:r>
          </a:p>
          <a:p>
            <a:r>
              <a:rPr lang="ru-RU" dirty="0">
                <a:solidFill>
                  <a:schemeClr val="tx1"/>
                </a:solidFill>
              </a:rPr>
              <a:t>– Декларация прав ребенка (1959)</a:t>
            </a:r>
          </a:p>
          <a:p>
            <a:r>
              <a:rPr lang="ru-RU" dirty="0">
                <a:solidFill>
                  <a:schemeClr val="tx1"/>
                </a:solidFill>
              </a:rPr>
              <a:t>– Конвенция ООН о правах ребенка (1989)</a:t>
            </a:r>
          </a:p>
          <a:p>
            <a:r>
              <a:rPr lang="ru-RU" dirty="0">
                <a:solidFill>
                  <a:schemeClr val="tx1"/>
                </a:solidFill>
              </a:rPr>
              <a:t>– Всемирная декларация об обеспечении выживания, защиты и развития детей (1990)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6" descr="1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5186" y="5301208"/>
            <a:ext cx="1405701" cy="130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8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нарушением прав ребенка можно считать: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Лишение </a:t>
            </a:r>
            <a:r>
              <a:rPr lang="ru-RU" dirty="0"/>
              <a:t>свободы движения.</a:t>
            </a:r>
          </a:p>
          <a:p>
            <a:r>
              <a:rPr lang="ru-RU" dirty="0" smtClean="0"/>
              <a:t>Уход </a:t>
            </a:r>
            <a:r>
              <a:rPr lang="ru-RU" dirty="0"/>
              <a:t>родителя из дома на несколько часов и оставление ребенка </a:t>
            </a:r>
          </a:p>
          <a:p>
            <a:pPr marL="0" indent="0">
              <a:buNone/>
            </a:pPr>
            <a:r>
              <a:rPr lang="ru-RU" dirty="0" smtClean="0"/>
              <a:t>одного </a:t>
            </a:r>
            <a:r>
              <a:rPr lang="ru-RU" dirty="0"/>
              <a:t>(ст. 156 Уголовного Кодекса РФ предполагает , что запирание на длительное время квалифицируется как неисполнение обязанностей по воспитанию несовершеннолетнего). 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физического насилия к ребенку.</a:t>
            </a:r>
          </a:p>
          <a:p>
            <a:r>
              <a:rPr lang="ru-RU" dirty="0" smtClean="0"/>
              <a:t>Унижение </a:t>
            </a:r>
            <a:r>
              <a:rPr lang="ru-RU" dirty="0"/>
              <a:t>достоинств ребенка — грубые </a:t>
            </a:r>
            <a:r>
              <a:rPr lang="ru-RU" dirty="0" smtClean="0"/>
              <a:t> замечания, высказывания </a:t>
            </a:r>
            <a:r>
              <a:rPr lang="ru-RU" dirty="0"/>
              <a:t>в адрес ребенка – (воспитывает в ребенке озлобленность, неуверенность в себе, комплекс неполноценности, занижение самооценки, замкнутость, трусость, садизм)</a:t>
            </a:r>
          </a:p>
          <a:p>
            <a:r>
              <a:rPr lang="ru-RU" dirty="0" smtClean="0"/>
              <a:t>Угрозы </a:t>
            </a:r>
            <a:r>
              <a:rPr lang="ru-RU" dirty="0"/>
              <a:t>в адрес ребенка.</a:t>
            </a:r>
          </a:p>
          <a:p>
            <a:r>
              <a:rPr lang="ru-RU" dirty="0" smtClean="0"/>
              <a:t>Ложь </a:t>
            </a:r>
            <a:r>
              <a:rPr lang="ru-RU" dirty="0"/>
              <a:t>и невыполнение взрослыми своих обещаний.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элементарной заботы о ребенке, пренебрежение его нуждами.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нормального питания, одежды, жилья, </a:t>
            </a:r>
            <a:r>
              <a:rPr lang="ru-RU" dirty="0" smtClean="0"/>
              <a:t>образования</a:t>
            </a:r>
            <a:r>
              <a:rPr lang="ru-RU" dirty="0"/>
              <a:t>, медицинской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9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 ребенка на жизнь и здоровье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период </a:t>
            </a:r>
            <a:r>
              <a:rPr lang="ru-RU" dirty="0" smtClean="0"/>
              <a:t>дошкольного </a:t>
            </a:r>
            <a:r>
              <a:rPr lang="ru-RU" dirty="0"/>
              <a:t>детства — критический период в жизни ребенка. Именно в этом возрасте формируется нервная система, физическое и психическое здоровье. </a:t>
            </a:r>
          </a:p>
        </p:txBody>
      </p:sp>
      <p:pic>
        <p:nvPicPr>
          <p:cNvPr id="4" name="Рисунок 4" descr="Рисунок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3717032"/>
            <a:ext cx="3654163" cy="278092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341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 ребенка на 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Нормативные документы предполагают функционирование </a:t>
            </a:r>
            <a:r>
              <a:rPr lang="ru-RU" dirty="0" smtClean="0"/>
              <a:t>ДОО </a:t>
            </a:r>
            <a:r>
              <a:rPr lang="ru-RU" dirty="0"/>
              <a:t>в дневное, вечернее, ночное время, круглосуточно, в выходные и праздничные дни, </a:t>
            </a:r>
            <a:r>
              <a:rPr lang="ru-RU" dirty="0" smtClean="0"/>
              <a:t>в группах кратковременного пребывания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4" descr="31"/>
          <p:cNvPicPr>
            <a:picLocks noChangeAspect="1" noChangeArrowheads="1"/>
          </p:cNvPicPr>
          <p:nvPr/>
        </p:nvPicPr>
        <p:blipFill>
          <a:blip r:embed="rId2"/>
          <a:srcRect t="14384"/>
          <a:stretch>
            <a:fillRect/>
          </a:stretch>
        </p:blipFill>
        <p:spPr bwMode="auto">
          <a:xfrm>
            <a:off x="5508104" y="4149080"/>
            <a:ext cx="3023689" cy="2198355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9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 ребенка на игру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«Игра — ведущая деятельность </a:t>
            </a:r>
            <a:r>
              <a:rPr lang="ru-RU" sz="2600" dirty="0" smtClean="0"/>
              <a:t>дошкольника</a:t>
            </a:r>
            <a:r>
              <a:rPr lang="ru-RU" sz="2600" dirty="0"/>
              <a:t>». </a:t>
            </a:r>
            <a:endParaRPr lang="ru-RU" sz="2600" dirty="0" smtClean="0"/>
          </a:p>
          <a:p>
            <a:r>
              <a:rPr lang="ru-RU" sz="2600" dirty="0" smtClean="0"/>
              <a:t>Сюжетная </a:t>
            </a:r>
            <a:r>
              <a:rPr lang="ru-RU" sz="2600" dirty="0"/>
              <a:t>игра в дошкольном возрасте особенно благоприятна в сфере человеческой деятельности и межличностных отношениях. Основным содержанием детских игр является человек, его деятельность и отношения людей друг к другу. Кроме того, игра изменяет отношения детей и взрослых, они становятся теплее и ближе, возникает взаимопонимание</a:t>
            </a:r>
            <a:r>
              <a:rPr lang="ru-RU" dirty="0"/>
              <a:t>. </a:t>
            </a:r>
          </a:p>
        </p:txBody>
      </p:sp>
      <p:pic>
        <p:nvPicPr>
          <p:cNvPr id="4" name="Рисунок 4" descr="Рисунок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4919588"/>
            <a:ext cx="2333524" cy="174122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41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 ребенка на сохранение своей индивидуальности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каждого человека своя индивидуальность: характер, взгляды, отношения к окружающим. Индивидуальность – великий дар природы, но его легко уничтожить в детстве, когда человек еще не окреп. Взрослые призваны не только понимать личность ребенка, но и помогать малышу сохранить и развивать свою индивидуальность.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311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Декларация прав ребенка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является  первым международным документом.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10 принципах, изложенных в Декларации, провозглашаются права детей: на имя, гражданство, любовь, понимание, материальное обеспечение, социальную защиту и предоставление возможности получать образование, развиваться физически, нравственно и духовно в условиях свободы и достоинства. </a:t>
            </a:r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550284"/>
            <a:ext cx="1785104" cy="130771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410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Конвенция о правах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Конвенция </a:t>
            </a:r>
            <a:r>
              <a:rPr lang="ru-RU" dirty="0"/>
              <a:t>о правах ребенка является первым и основным международно-правовым документом, в котором права ребенка рассматривались на уровне международного права. Документ состоит из 52 статей, детализирующих индивидуальные права юных граждан в возрасте от рождения до 18 лет на полное развитие своих возможностей в условиях, свободных от голода и нужды, жестокости, эксплуатации и других форм злоупотреблений.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8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Конвенция о правах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признает </a:t>
            </a:r>
            <a:r>
              <a:rPr lang="ru-RU" dirty="0"/>
              <a:t>за каждым ребенком независимо от расы, цвета кожи, пола, языка, религии, политических или иных убеждений, национального, этнического и социального происхождения – юридическое право: </a:t>
            </a:r>
          </a:p>
          <a:p>
            <a:r>
              <a:rPr lang="ru-RU" dirty="0" smtClean="0"/>
              <a:t>на </a:t>
            </a:r>
            <a:r>
              <a:rPr lang="ru-RU" dirty="0"/>
              <a:t>воспитание;</a:t>
            </a:r>
          </a:p>
          <a:p>
            <a:r>
              <a:rPr lang="ru-RU" dirty="0" smtClean="0"/>
              <a:t>на </a:t>
            </a:r>
            <a:r>
              <a:rPr lang="ru-RU" dirty="0"/>
              <a:t>развитие;</a:t>
            </a:r>
          </a:p>
          <a:p>
            <a:r>
              <a:rPr lang="ru-RU" dirty="0" smtClean="0"/>
              <a:t>на </a:t>
            </a:r>
            <a:r>
              <a:rPr lang="ru-RU" dirty="0"/>
              <a:t>защиту;</a:t>
            </a:r>
          </a:p>
          <a:p>
            <a:r>
              <a:rPr lang="ru-RU" dirty="0" smtClean="0"/>
              <a:t> </a:t>
            </a:r>
            <a:r>
              <a:rPr lang="ru-RU" dirty="0"/>
              <a:t>на активное участие в жизни общества.</a:t>
            </a:r>
          </a:p>
          <a:p>
            <a:endParaRPr lang="ru-RU" dirty="0"/>
          </a:p>
        </p:txBody>
      </p:sp>
      <p:pic>
        <p:nvPicPr>
          <p:cNvPr id="4" name="Picture 2" descr="L:\MARINA\ПРАВА ДЕТЕЙ\bo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3645024"/>
            <a:ext cx="2817939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10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Конвенция о правах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Таким образом, Конвенция </a:t>
            </a:r>
            <a:r>
              <a:rPr lang="ru-RU" dirty="0"/>
              <a:t>ООН о правах ребенка - это международный правовой документ, определяющий права детей на образование, пользование достижениями культуры, правом на отдых и досуг, и оказание иных услуг детям государствами-членами ООН.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83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содержание Конвенции о правах ребенка: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Статьи </a:t>
            </a:r>
            <a:r>
              <a:rPr lang="ru-RU" sz="2800" dirty="0"/>
              <a:t>1-4 определяют понятие «ребенок» и утверждают приоритетность интересов детей перед интересами общества.</a:t>
            </a:r>
          </a:p>
          <a:p>
            <a:pPr algn="just"/>
            <a:r>
              <a:rPr lang="ru-RU" sz="2800" dirty="0"/>
              <a:t>Статьи 5-11 определяют перечень прав на жизнь, имя, гражданство, право знать своих родителей, право на заботу родителей и на </a:t>
            </a:r>
            <a:r>
              <a:rPr lang="ru-RU" sz="2800" dirty="0" err="1"/>
              <a:t>неразлучение</a:t>
            </a:r>
            <a:r>
              <a:rPr lang="ru-RU" sz="2800" dirty="0"/>
              <a:t>, права и обязанности родителей по отношению к детям.</a:t>
            </a:r>
          </a:p>
          <a:p>
            <a:pPr algn="just"/>
            <a:r>
              <a:rPr lang="ru-RU" sz="2800" dirty="0"/>
              <a:t>Статьи 12-17 излагают права детей на выражение своих взглядов, своего мнения, на свободу мысли, совести и религии, ассоциаций и мирных собраний, доступ ребенка к распространению информации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32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содержание Конвенции о правах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303535">
            <a:off x="199105" y="1179115"/>
            <a:ext cx="8330349" cy="533531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443841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Статьи 18-27 определяют перечень прав особых категорий детей, а также обязанности государства по защите и помощи таким детям.</a:t>
            </a:r>
          </a:p>
          <a:p>
            <a:pPr algn="just"/>
            <a:r>
              <a:rPr lang="ru-RU" sz="2800" dirty="0"/>
              <a:t>Статьи 28-31 закрепляют права детей на уровень жизни, необходимый для физического, умственного, духовного, нравственного и социального развития ребенка, а также права на образование, отдых и досуг.</a:t>
            </a:r>
          </a:p>
          <a:p>
            <a:pPr algn="just"/>
            <a:r>
              <a:rPr lang="ru-RU" sz="2800" dirty="0"/>
              <a:t>Статьи 32-36 устанавливают ответственность государства в защите прав детей от эксплуатации, от незаконного употребления наркотиков, похищения и торговли детьми.</a:t>
            </a:r>
          </a:p>
        </p:txBody>
      </p:sp>
    </p:spTree>
    <p:extLst>
      <p:ext uri="{BB962C8B-B14F-4D97-AF65-F5344CB8AC3E}">
        <p14:creationId xmlns:p14="http://schemas.microsoft.com/office/powerpoint/2010/main" val="4329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Регулирование </a:t>
            </a:r>
            <a:r>
              <a:rPr lang="ru-RU" dirty="0"/>
              <a:t>в области защиты прав </a:t>
            </a:r>
            <a:r>
              <a:rPr lang="ru-RU" dirty="0" smtClean="0"/>
              <a:t>детей 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Базовым </a:t>
            </a:r>
            <a:r>
              <a:rPr lang="ru-RU" dirty="0"/>
              <a:t>нормативно-правовым документом в области защиты прав детей является Федеральный закон от 24.07.1998 г. № 124-ФЗ (ред. от 17.12.2009, с изм. от 21.07.2011)) «Об основных гарантиях прав ребенка в Российской Федерации».</a:t>
            </a:r>
          </a:p>
        </p:txBody>
      </p:sp>
    </p:spTree>
    <p:extLst>
      <p:ext uri="{BB962C8B-B14F-4D97-AF65-F5344CB8AC3E}">
        <p14:creationId xmlns:p14="http://schemas.microsoft.com/office/powerpoint/2010/main" val="7490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Уголовный кодекс предусматривает ответственность:</a:t>
            </a:r>
          </a:p>
          <a:p>
            <a:r>
              <a:rPr lang="ru-RU" dirty="0"/>
              <a:t>	за совершение физического и сексуального насилия, в </a:t>
            </a:r>
            <a:r>
              <a:rPr lang="ru-RU" dirty="0" err="1"/>
              <a:t>т.ч</a:t>
            </a:r>
            <a:r>
              <a:rPr lang="ru-RU" dirty="0"/>
              <a:t>. и в отношении несовершеннолетних (ст. 106 – 136);</a:t>
            </a:r>
          </a:p>
          <a:p>
            <a:r>
              <a:rPr lang="ru-RU" dirty="0"/>
              <a:t>	за преступление против семьи и несовершеннолетних (ст. 150 – 157).</a:t>
            </a:r>
          </a:p>
          <a:p>
            <a:r>
              <a:rPr lang="ru-RU" dirty="0">
                <a:solidFill>
                  <a:srgbClr val="FF0000"/>
                </a:solidFill>
              </a:rPr>
              <a:t>Семейный Кодекс РФ гарантирует:</a:t>
            </a:r>
          </a:p>
          <a:p>
            <a:r>
              <a:rPr lang="ru-RU" dirty="0"/>
              <a:t>	право ребенка на уважение его человеческого достоинства (ст. 54);</a:t>
            </a:r>
          </a:p>
          <a:p>
            <a:r>
              <a:rPr lang="ru-RU" dirty="0"/>
              <a:t>	право ребенка на защиту и обязанности органа опеки и попечительства принять меры по защите ребенка (ст. 56);</a:t>
            </a:r>
          </a:p>
          <a:p>
            <a:r>
              <a:rPr lang="ru-RU" dirty="0"/>
              <a:t>	меру «лишение родительских прав» как меру защиты детей от </a:t>
            </a:r>
          </a:p>
          <a:p>
            <a:pPr marL="0" indent="0">
              <a:buNone/>
            </a:pPr>
            <a:r>
              <a:rPr lang="ru-RU" dirty="0" smtClean="0"/>
              <a:t>жестокого </a:t>
            </a:r>
            <a:r>
              <a:rPr lang="ru-RU" dirty="0"/>
              <a:t>обращения с ними в семье (ст. 69); </a:t>
            </a:r>
          </a:p>
          <a:p>
            <a:r>
              <a:rPr lang="ru-RU" dirty="0" smtClean="0"/>
              <a:t> </a:t>
            </a:r>
            <a:r>
              <a:rPr lang="ru-RU" dirty="0"/>
              <a:t>немедленное отбирание ребенка при непосредственной угрозе жизни и здоровью (сит. 77).</a:t>
            </a:r>
          </a:p>
          <a:p>
            <a:endParaRPr lang="ru-RU" dirty="0"/>
          </a:p>
        </p:txBody>
      </p:sp>
      <p:pic>
        <p:nvPicPr>
          <p:cNvPr id="4" name="Picture 3" descr="L:\MARINA\ПРАВА ДЕТЕЙ\kf1.jpg"/>
          <p:cNvPicPr>
            <a:picLocks noChangeAspect="1" noChangeArrowheads="1"/>
          </p:cNvPicPr>
          <p:nvPr/>
        </p:nvPicPr>
        <p:blipFill>
          <a:blip r:embed="rId2"/>
          <a:srcRect l="10430" t="39569" b="11680"/>
          <a:stretch>
            <a:fillRect/>
          </a:stretch>
        </p:blipFill>
        <p:spPr bwMode="auto">
          <a:xfrm>
            <a:off x="6804248" y="116632"/>
            <a:ext cx="1970091" cy="1626694"/>
          </a:xfrm>
          <a:prstGeom prst="rect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37"/>
          <p:cNvPicPr>
            <a:picLocks noChangeAspect="1" noChangeArrowheads="1"/>
          </p:cNvPicPr>
          <p:nvPr/>
        </p:nvPicPr>
        <p:blipFill>
          <a:blip r:embed="rId3"/>
          <a:srcRect t="16080"/>
          <a:stretch>
            <a:fillRect/>
          </a:stretch>
        </p:blipFill>
        <p:spPr bwMode="auto">
          <a:xfrm>
            <a:off x="251520" y="93134"/>
            <a:ext cx="1982235" cy="1479814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56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773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Нормативные основы защиты прав детства</vt:lpstr>
      <vt:lpstr>Декларация прав ребенка </vt:lpstr>
      <vt:lpstr>Конвенция о правах ребенка</vt:lpstr>
      <vt:lpstr>Конвенция о правах ребенка</vt:lpstr>
      <vt:lpstr>Конвенция о правах ребенка</vt:lpstr>
      <vt:lpstr>содержание Конвенции о правах ребенка: </vt:lpstr>
      <vt:lpstr>содержание Конвенции о правах ребенка</vt:lpstr>
      <vt:lpstr>Регулирование в области защиты прав детей в РФ</vt:lpstr>
      <vt:lpstr>Презентация PowerPoint</vt:lpstr>
      <vt:lpstr>нарушением прав ребенка можно считать: </vt:lpstr>
      <vt:lpstr>Право ребенка на жизнь и здоровье</vt:lpstr>
      <vt:lpstr>Право ребенка на образование</vt:lpstr>
      <vt:lpstr>Право ребенка на игру</vt:lpstr>
      <vt:lpstr>Право ребенка на сохранение своей индивидуальности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Антонина</dc:creator>
  <cp:lastModifiedBy>Пользователь</cp:lastModifiedBy>
  <cp:revision>19</cp:revision>
  <dcterms:created xsi:type="dcterms:W3CDTF">2014-09-04T13:52:33Z</dcterms:created>
  <dcterms:modified xsi:type="dcterms:W3CDTF">2020-05-03T12:46:17Z</dcterms:modified>
</cp:coreProperties>
</file>